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96" r:id="rId8"/>
    <p:sldId id="281" r:id="rId9"/>
    <p:sldId id="297" r:id="rId10"/>
    <p:sldId id="282" r:id="rId11"/>
    <p:sldId id="283" r:id="rId12"/>
    <p:sldId id="284" r:id="rId13"/>
    <p:sldId id="285" r:id="rId14"/>
    <p:sldId id="286" r:id="rId15"/>
    <p:sldId id="288" r:id="rId16"/>
    <p:sldId id="287" r:id="rId17"/>
    <p:sldId id="289" r:id="rId18"/>
    <p:sldId id="290" r:id="rId19"/>
    <p:sldId id="291" r:id="rId20"/>
    <p:sldId id="292" r:id="rId21"/>
    <p:sldId id="293" r:id="rId22"/>
    <p:sldId id="294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0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8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0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0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6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9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2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2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0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9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1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63721"/>
            <a:ext cx="9144000" cy="182500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Demand Measurement Tools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920" y="3222287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Steven Suranovic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George Washington University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844" y="0"/>
            <a:ext cx="8909183" cy="69074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4844" y="3940139"/>
            <a:ext cx="8909183" cy="2917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18606" y="832205"/>
            <a:ext cx="4027470" cy="3107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844" y="0"/>
            <a:ext cx="8909183" cy="69074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4844" y="3940139"/>
            <a:ext cx="8909183" cy="2917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844" y="0"/>
            <a:ext cx="8909183" cy="69074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4844" y="4772343"/>
            <a:ext cx="8909183" cy="2085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18606" y="832205"/>
            <a:ext cx="4027470" cy="3107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844" y="0"/>
            <a:ext cx="8909183" cy="69074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18606" y="832205"/>
            <a:ext cx="4027470" cy="3107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 smtClean="0">
                <a:solidFill>
                  <a:srgbClr val="FFFF00"/>
                </a:solidFill>
              </a:rPr>
              <a:t>Price Elasticity of Demand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56877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For a Linear Demand curve,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PED decreases as one moves down to the right along demand curve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PED is unit-elastic at the demand midpoint 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 smtClean="0">
                <a:solidFill>
                  <a:srgbClr val="FFFF00"/>
                </a:solidFill>
              </a:rPr>
              <a:t>Price Elasticity of Linear Demand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568771"/>
            <a:ext cx="3918735" cy="43513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Red segment -  elastic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Blue segment – inelastic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Midpoint – Unit-elastic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Revenue = </a:t>
            </a:r>
            <a:r>
              <a:rPr lang="en-US" sz="2800" dirty="0" err="1" smtClean="0">
                <a:solidFill>
                  <a:srgbClr val="FFFF00"/>
                </a:solidFill>
              </a:rPr>
              <a:t>PxQ</a:t>
            </a:r>
            <a:endParaRPr lang="en-US" sz="2800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Rectangular area under demand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Revenue rises along red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Revenue falls along blue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835" y="1306289"/>
            <a:ext cx="7017589" cy="499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 smtClean="0">
                <a:solidFill>
                  <a:srgbClr val="FFFF00"/>
                </a:solidFill>
              </a:rPr>
              <a:t>Price Elasticity of Demand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568771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In General,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790" y="1480532"/>
            <a:ext cx="7555735" cy="519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 smtClean="0">
                <a:solidFill>
                  <a:srgbClr val="FFFF00"/>
                </a:solidFill>
              </a:rPr>
              <a:t>Price Elasticity of Demand Exercises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568771"/>
            <a:ext cx="4617378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Calculate PED at P = 30 (</a:t>
            </a:r>
            <a:r>
              <a:rPr lang="en-US" dirty="0">
                <a:solidFill>
                  <a:srgbClr val="FFFF00"/>
                </a:solidFill>
              </a:rPr>
              <a:t>b</a:t>
            </a:r>
            <a:r>
              <a:rPr lang="en-US" dirty="0" smtClean="0">
                <a:solidFill>
                  <a:srgbClr val="FFFF00"/>
                </a:solidFill>
              </a:rPr>
              <a:t>lue demand)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Calculate PED at P = 20 (blue demand)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Calculate PED at P = 20 (green demand)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Calculate Revenue at P = 30 (blue demand)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Calculate revenue at P = 10 (green demand) 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489" y="1245112"/>
            <a:ext cx="6536228" cy="49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28" y="-8068"/>
            <a:ext cx="8800660" cy="68660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1876777">
            <a:off x="856283" y="-113016"/>
            <a:ext cx="1107996" cy="57329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Other Elasticities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628" y="243208"/>
            <a:ext cx="4418744" cy="1325563"/>
          </a:xfrm>
        </p:spPr>
        <p:txBody>
          <a:bodyPr anchor="t" anchorCtr="0"/>
          <a:lstStyle/>
          <a:p>
            <a:r>
              <a:rPr lang="en-US" dirty="0" smtClean="0">
                <a:solidFill>
                  <a:srgbClr val="FFFF00"/>
                </a:solidFill>
              </a:rPr>
              <a:t>Consumer Surplus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568771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Uses information from the demand curve to measure the aggregate amount of surplus value accruing to all purchasers of a product.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Provides a dollar value corresponding to the increase in </a:t>
            </a:r>
            <a:r>
              <a:rPr lang="en-US" sz="3200" dirty="0" err="1" smtClean="0">
                <a:solidFill>
                  <a:srgbClr val="FFFF00"/>
                </a:solidFill>
              </a:rPr>
              <a:t>utils</a:t>
            </a:r>
            <a:r>
              <a:rPr lang="en-US" sz="3200" dirty="0" smtClean="0">
                <a:solidFill>
                  <a:srgbClr val="FFFF00"/>
                </a:solidFill>
              </a:rPr>
              <a:t> obtained when trade occurs. 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Surplus is added up across all consumers in the market, rather than just one trade as between Smith and Jones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82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Demand Measurement Tools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383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Elasticities – measures the sensitivity of demand to changes in key variables such as prices and income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Consumer Surplus – measures the amount of surplus value that accrues to all consumers of a product in a market (measures consumer happiness)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en-US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179" y="243208"/>
            <a:ext cx="4377647" cy="1325563"/>
          </a:xfrm>
        </p:spPr>
        <p:txBody>
          <a:bodyPr anchor="t" anchorCtr="0"/>
          <a:lstStyle/>
          <a:p>
            <a:r>
              <a:rPr lang="en-US" dirty="0" smtClean="0">
                <a:solidFill>
                  <a:srgbClr val="FFFF00"/>
                </a:solidFill>
              </a:rPr>
              <a:t>Consumer Surplus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45042" y="1543478"/>
            <a:ext cx="4988735" cy="610759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WTP = willingness to pay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Suppose the market price is $1</a:t>
            </a:r>
          </a:p>
          <a:p>
            <a:r>
              <a:rPr lang="en-US" sz="3200" dirty="0" err="1" smtClean="0">
                <a:solidFill>
                  <a:srgbClr val="FFFF00"/>
                </a:solidFill>
              </a:rPr>
              <a:t>Bi’s</a:t>
            </a:r>
            <a:r>
              <a:rPr lang="en-US" sz="3200" dirty="0" smtClean="0">
                <a:solidFill>
                  <a:srgbClr val="FFFF00"/>
                </a:solidFill>
              </a:rPr>
              <a:t> WTP = $5, but only pays $1 </a:t>
            </a:r>
            <a:r>
              <a:rPr lang="en-US" sz="3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$4 surplus</a:t>
            </a:r>
          </a:p>
          <a:p>
            <a:r>
              <a:rPr lang="en-US" sz="3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Bop’s WTP = $4, but only pays $1  $3 surplus</a:t>
            </a:r>
          </a:p>
          <a:p>
            <a:r>
              <a:rPr lang="en-US" sz="3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Bo’s WTP = $3, but only pays $1  $2 surplus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endParaRPr lang="en-US" sz="3200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711" y="1568771"/>
            <a:ext cx="6470599" cy="46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179" y="243208"/>
            <a:ext cx="4377647" cy="1325563"/>
          </a:xfrm>
        </p:spPr>
        <p:txBody>
          <a:bodyPr anchor="t" anchorCtr="0"/>
          <a:lstStyle/>
          <a:p>
            <a:r>
              <a:rPr lang="en-US" dirty="0" smtClean="0">
                <a:solidFill>
                  <a:srgbClr val="FFFF00"/>
                </a:solidFill>
              </a:rPr>
              <a:t>Consumer Surplus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45042" y="1543478"/>
            <a:ext cx="4988735" cy="610759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Total market surplus found by adding up the individual surpluses</a:t>
            </a:r>
          </a:p>
          <a:p>
            <a:r>
              <a:rPr lang="en-US" sz="3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Approximated as area between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the demand curve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  <a:sym typeface="Wingdings" panose="05000000000000000000" pitchFamily="2" charset="2"/>
              </a:rPr>
              <a:t>the market price line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  <a:sym typeface="Wingdings" panose="05000000000000000000" pitchFamily="2" charset="2"/>
              </a:rPr>
              <a:t>The vertical (price) axis</a:t>
            </a:r>
          </a:p>
          <a:p>
            <a:r>
              <a:rPr lang="en-US" sz="3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CS = ½(6 – 1)(5) = $12.5</a:t>
            </a:r>
          </a:p>
          <a:p>
            <a:pPr lvl="1"/>
            <a:endParaRPr lang="en-US" sz="2800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endParaRPr lang="en-US" sz="3200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909" y="1464864"/>
            <a:ext cx="6454190" cy="475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179" y="243208"/>
            <a:ext cx="4377647" cy="1325563"/>
          </a:xfrm>
        </p:spPr>
        <p:txBody>
          <a:bodyPr anchor="t" anchorCtr="0"/>
          <a:lstStyle/>
          <a:p>
            <a:r>
              <a:rPr lang="en-US" dirty="0" smtClean="0">
                <a:solidFill>
                  <a:srgbClr val="FFFF00"/>
                </a:solidFill>
              </a:rPr>
              <a:t>Consumer Surplus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41884" y="1082929"/>
            <a:ext cx="4988735" cy="551486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Total revenue = </a:t>
            </a:r>
            <a:r>
              <a:rPr lang="en-US" sz="3200" dirty="0" err="1" smtClean="0">
                <a:solidFill>
                  <a:srgbClr val="FFFF00"/>
                </a:solidFill>
              </a:rPr>
              <a:t>PxQ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	 = 1(5) = $5</a:t>
            </a:r>
          </a:p>
          <a:p>
            <a:r>
              <a:rPr lang="en-US" sz="3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If a person’s WTP = $1, that person is indifferent between buying this good or buying something else, thus this $ value is analogous to the utility of the next best opportunity</a:t>
            </a:r>
          </a:p>
          <a:p>
            <a:r>
              <a:rPr lang="en-US" sz="3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CS then, is the “extra utility” generated by trade.  </a:t>
            </a:r>
            <a:endParaRPr lang="en-US" sz="2800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909" y="1464864"/>
            <a:ext cx="6454190" cy="475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702" y="191837"/>
            <a:ext cx="7521538" cy="1325563"/>
          </a:xfrm>
        </p:spPr>
        <p:txBody>
          <a:bodyPr anchor="t" anchorCtr="0"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Changes in Consumer Surplus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31609" y="1263722"/>
            <a:ext cx="4988735" cy="466625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We will often want to measure how surplus changes in different scenarios </a:t>
            </a:r>
          </a:p>
          <a:p>
            <a:r>
              <a:rPr lang="en-US" sz="3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ΔCS is the area between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The original price line (P</a:t>
            </a:r>
            <a:r>
              <a:rPr lang="en-US" sz="1600" dirty="0" smtClean="0">
                <a:solidFill>
                  <a:srgbClr val="FFFF00"/>
                </a:solidFill>
                <a:sym typeface="Wingdings" panose="05000000000000000000" pitchFamily="2" charset="2"/>
              </a:rPr>
              <a:t>0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The new price line (P</a:t>
            </a:r>
            <a:r>
              <a:rPr lang="en-US" sz="1600" dirty="0" smtClean="0">
                <a:solidFill>
                  <a:srgbClr val="FFFF00"/>
                </a:solidFill>
                <a:sym typeface="Wingdings" panose="05000000000000000000" pitchFamily="2" charset="2"/>
              </a:rPr>
              <a:t>L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o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r P</a:t>
            </a:r>
            <a:r>
              <a:rPr lang="en-US" sz="1600" dirty="0" smtClean="0">
                <a:solidFill>
                  <a:srgbClr val="FFFF00"/>
                </a:solidFill>
                <a:sym typeface="Wingdings" panose="05000000000000000000" pitchFamily="2" charset="2"/>
              </a:rPr>
              <a:t>H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The demand curve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The vertical (price) axis</a:t>
            </a:r>
          </a:p>
          <a:p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Taking note of +/- sign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502" y="1366400"/>
            <a:ext cx="6001796" cy="446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Price Elasticity of Demand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Slope of demand curve measures sensitivity 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Measures how the quantity changes given changes in price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But, not comparable across different quantity units (</a:t>
            </a:r>
            <a:r>
              <a:rPr lang="en-US" sz="2800" dirty="0" err="1" smtClean="0">
                <a:solidFill>
                  <a:srgbClr val="FFFF00"/>
                </a:solidFill>
              </a:rPr>
              <a:t>eg</a:t>
            </a:r>
            <a:r>
              <a:rPr lang="en-US" sz="2800" dirty="0" smtClean="0">
                <a:solidFill>
                  <a:srgbClr val="FFFF00"/>
                </a:solidFill>
              </a:rPr>
              <a:t>. can’t compare sensitivity of steel and soybeans)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Elasticities use percentage changes in prices and demand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Makes them comparable across products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59" y="0"/>
            <a:ext cx="9234033" cy="719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 smtClean="0">
                <a:solidFill>
                  <a:srgbClr val="FFFF00"/>
                </a:solidFill>
              </a:rPr>
              <a:t>Price Elasticity of Demand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56877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If  PED  &gt;   1       we say demand is elastic  (sensitive)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If  PED   &lt;   1       we say demand is inelastic (insensitive)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If  PED  =  1         we say demand is unit-elastic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If  PED  =  0        we say demand is perfectly inelastic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If PED   =  ∞       we say demand is perfectly elastic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46" y="0"/>
            <a:ext cx="9256078" cy="69084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0301" y="3678148"/>
            <a:ext cx="9041259" cy="2917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81739" y="2759103"/>
            <a:ext cx="4238045" cy="1304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46" y="0"/>
            <a:ext cx="9256078" cy="69084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0301" y="3678148"/>
            <a:ext cx="9041259" cy="2917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45" y="0"/>
            <a:ext cx="9256078" cy="69084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6455" y="1109609"/>
            <a:ext cx="9041259" cy="2917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27944" y="5375082"/>
            <a:ext cx="6649770" cy="1383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46" y="0"/>
            <a:ext cx="9256078" cy="69084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6455" y="1109609"/>
            <a:ext cx="9041259" cy="2917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560</Words>
  <Application>Microsoft Office PowerPoint</Application>
  <PresentationFormat>Widescreen</PresentationFormat>
  <Paragraphs>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Demand Measurement Tools</vt:lpstr>
      <vt:lpstr>Demand Measurement Tools</vt:lpstr>
      <vt:lpstr>Price Elasticity of Demand</vt:lpstr>
      <vt:lpstr>PowerPoint Presentation</vt:lpstr>
      <vt:lpstr>Price Elasticity of Demand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Price Elasticity of Demand</vt:lpstr>
      <vt:lpstr>Price Elasticity of Linear Demand</vt:lpstr>
      <vt:lpstr>Price Elasticity of Demand</vt:lpstr>
      <vt:lpstr>Price Elasticity of Demand Exercises</vt:lpstr>
      <vt:lpstr>PowerPoint Presentation</vt:lpstr>
      <vt:lpstr>Consumer Surplus</vt:lpstr>
      <vt:lpstr>Consumer Surplus</vt:lpstr>
      <vt:lpstr>Consumer Surplus</vt:lpstr>
      <vt:lpstr>Consumer Surplus</vt:lpstr>
      <vt:lpstr>Changes in Consumer Surplus</vt:lpstr>
    </vt:vector>
  </TitlesOfParts>
  <Company>GW Columbian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Consumer Demand</dc:title>
  <dc:creator>Steven Suranovic</dc:creator>
  <cp:lastModifiedBy>Steven Suranovic</cp:lastModifiedBy>
  <cp:revision>35</cp:revision>
  <dcterms:created xsi:type="dcterms:W3CDTF">2020-09-25T19:31:50Z</dcterms:created>
  <dcterms:modified xsi:type="dcterms:W3CDTF">2020-12-23T20:22:04Z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